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</p:sldMasterIdLst>
  <p:notesMasterIdLst>
    <p:notesMasterId r:id="rId35"/>
  </p:notesMasterIdLst>
  <p:sldIdLst>
    <p:sldId id="258" r:id="rId2"/>
    <p:sldId id="300" r:id="rId3"/>
    <p:sldId id="301" r:id="rId4"/>
    <p:sldId id="327" r:id="rId5"/>
    <p:sldId id="302" r:id="rId6"/>
    <p:sldId id="305" r:id="rId7"/>
    <p:sldId id="306" r:id="rId8"/>
    <p:sldId id="307" r:id="rId9"/>
    <p:sldId id="259" r:id="rId10"/>
    <p:sldId id="308" r:id="rId11"/>
    <p:sldId id="309" r:id="rId12"/>
    <p:sldId id="260" r:id="rId13"/>
    <p:sldId id="329" r:id="rId14"/>
    <p:sldId id="267" r:id="rId15"/>
    <p:sldId id="268" r:id="rId16"/>
    <p:sldId id="310" r:id="rId17"/>
    <p:sldId id="313" r:id="rId18"/>
    <p:sldId id="311" r:id="rId19"/>
    <p:sldId id="319" r:id="rId20"/>
    <p:sldId id="320" r:id="rId21"/>
    <p:sldId id="315" r:id="rId22"/>
    <p:sldId id="316" r:id="rId23"/>
    <p:sldId id="317" r:id="rId24"/>
    <p:sldId id="318" r:id="rId25"/>
    <p:sldId id="331" r:id="rId26"/>
    <p:sldId id="332" r:id="rId27"/>
    <p:sldId id="330" r:id="rId28"/>
    <p:sldId id="303" r:id="rId29"/>
    <p:sldId id="263" r:id="rId30"/>
    <p:sldId id="321" r:id="rId31"/>
    <p:sldId id="322" r:id="rId32"/>
    <p:sldId id="323" r:id="rId33"/>
    <p:sldId id="324" r:id="rId34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660"/>
  </p:normalViewPr>
  <p:slideViewPr>
    <p:cSldViewPr snapToGrid="0">
      <p:cViewPr varScale="1">
        <p:scale>
          <a:sx n="52" d="100"/>
          <a:sy n="52" d="100"/>
        </p:scale>
        <p:origin x="166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help/what-%20is-a-raspberry-pi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https://www.raspberrypi.org/help/what-%20is-a-raspberry-pi/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Breadboard?</a:t>
            </a:r>
          </a:p>
          <a:p>
            <a:r>
              <a:t>Just a board that has slots for easily connecting circuits and removing them. The black rows are connected as well as the blue and red columns.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Resistors ensure components receive the </a:t>
            </a:r>
            <a:r>
              <a:rPr lang="en-US" b="1" dirty="0" smtClean="0"/>
              <a:t>proper voltage </a:t>
            </a:r>
            <a:r>
              <a:rPr lang="en-US" dirty="0" smtClean="0"/>
              <a:t>by creating a voltage drop, and they can </a:t>
            </a:r>
            <a:r>
              <a:rPr lang="en-US" b="1" dirty="0" smtClean="0"/>
              <a:t>protect a component </a:t>
            </a:r>
            <a:r>
              <a:rPr lang="en-US" dirty="0" smtClean="0"/>
              <a:t>from voltage spikes.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5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Programming!</a:t>
            </a:r>
          </a:p>
          <a:p>
            <a:r>
              <a:t>Write your first python program on the Pi!</a:t>
            </a:r>
          </a:p>
          <a:p>
            <a:r>
              <a:t>Open a new Python program by opening the Python console and then clicking File&gt; New.</a:t>
            </a:r>
          </a:p>
          <a:p>
            <a:endParaRPr/>
          </a:p>
          <a:p>
            <a:endParaRPr/>
          </a:p>
          <a:p>
            <a:r>
              <a:t>Type in the below code:	print(‘Hello World!’)</a:t>
            </a:r>
          </a:p>
          <a:p>
            <a:r>
              <a:t>And save the file in the folder CodingWorkshop present on the Desktop as helloworld.py. To run this code, open the Raspberry-Pi Terminal and then run the following commands:</a:t>
            </a:r>
          </a:p>
          <a:p>
            <a:endParaRPr/>
          </a:p>
          <a:p>
            <a:r>
              <a:t>And there you have it, your first Python program on the Pi! :D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360" y="1915659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75360" y="6091042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75360" y="2111686"/>
            <a:ext cx="11054080" cy="39014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89465" y="5841099"/>
            <a:ext cx="1300480" cy="13004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2036939"/>
            <a:ext cx="10799403" cy="4317594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102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1" y="6242304"/>
            <a:ext cx="8417357" cy="1521562"/>
          </a:xfrm>
        </p:spPr>
        <p:txBody>
          <a:bodyPr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650230" indent="0" algn="ctr">
              <a:buNone/>
              <a:defRPr sz="2560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560"/>
            </a:lvl4pPr>
            <a:lvl5pPr marL="2600919" indent="0" algn="ctr">
              <a:buNone/>
              <a:defRPr sz="2560"/>
            </a:lvl5pPr>
            <a:lvl6pPr marL="3251149" indent="0" algn="ctr">
              <a:buNone/>
              <a:defRPr sz="2560"/>
            </a:lvl6pPr>
            <a:lvl7pPr marL="3901379" indent="0" algn="ctr">
              <a:buNone/>
              <a:defRPr sz="2560"/>
            </a:lvl7pPr>
            <a:lvl8pPr marL="4551609" indent="0" algn="ctr">
              <a:buNone/>
              <a:defRPr sz="2560"/>
            </a:lvl8pPr>
            <a:lvl9pPr marL="5201839" indent="0" algn="ctr">
              <a:buNone/>
              <a:defRPr sz="25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A977F-2504-E741-85B4-8F01994E1F25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55989" y="8921295"/>
            <a:ext cx="6749491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2977" y="6012011"/>
            <a:ext cx="1273459" cy="910336"/>
          </a:xfrm>
        </p:spPr>
        <p:txBody>
          <a:bodyPr/>
          <a:lstStyle>
            <a:lvl1pPr>
              <a:defRPr sz="3982" b="1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1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2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758613"/>
            <a:ext cx="2722880" cy="8019627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758613"/>
            <a:ext cx="8006080" cy="801962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72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41338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14575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66217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94473"/>
            <a:ext cx="13004800" cy="275912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3" y="1742643"/>
            <a:ext cx="9899904" cy="500684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10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8" y="7139635"/>
            <a:ext cx="9656064" cy="1517227"/>
          </a:xfrm>
        </p:spPr>
        <p:txBody>
          <a:bodyPr anchor="t">
            <a:normAutofit/>
          </a:bodyPr>
          <a:lstStyle>
            <a:lvl1pPr marL="0" indent="0">
              <a:buNone/>
              <a:defRPr sz="2560" b="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66579" y="8921295"/>
            <a:ext cx="2820597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ABB9B27-4D02-2940-AED5-BC8F2B3B1507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6896" y="8921293"/>
            <a:ext cx="6749491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01493" y="3456886"/>
            <a:ext cx="1300480" cy="13004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73" y="3567797"/>
            <a:ext cx="1267519" cy="1024472"/>
          </a:xfrm>
        </p:spPr>
        <p:txBody>
          <a:bodyPr/>
          <a:lstStyle>
            <a:lvl1pPr>
              <a:defRPr sz="3982"/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3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599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360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6239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6239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4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58C0351-EB03-5444-BA93-B7E778374E24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8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6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975360"/>
            <a:ext cx="7159142" cy="7139635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8857323" cy="9753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22479" y="8921295"/>
            <a:ext cx="34917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60" y="8921295"/>
            <a:ext cx="674949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65203" y="8921295"/>
            <a:ext cx="6827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4" b="1" spc="-10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1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3" r:id="rId13"/>
    <p:sldLayoutId id="2147483734" r:id="rId14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973" b="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0000"/>
        </a:lnSpc>
        <a:spcBef>
          <a:spcPts val="1707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hyperlink" Target="https://www.w3schools.com/python/trypython.asp?filename=demo_variables1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schools.com/python/trypython.asp?filename=demo_if_els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trypython.asp?filename=demo_while_break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piozero.readthedocs.io/en/stable/api_inpu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ding Worksho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Coding Workshop</a:t>
            </a:r>
          </a:p>
        </p:txBody>
      </p:sp>
      <p:sp>
        <p:nvSpPr>
          <p:cNvPr id="126" name="Body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Welcome!</a:t>
            </a:r>
            <a:endParaRPr dirty="0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HardWare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3736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smtClean="0"/>
              <a:t>Resistor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/>
              <a:t>Light Dependent Resistor (LDR)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Capacitor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Motion sensor (for bonus part)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077420" y="2521931"/>
            <a:ext cx="8742052" cy="7231669"/>
            <a:chOff x="3077420" y="2521931"/>
            <a:chExt cx="8742052" cy="7231669"/>
          </a:xfrm>
        </p:grpSpPr>
        <p:pic>
          <p:nvPicPr>
            <p:cNvPr id="2062" name="Picture 14" descr="2.6 V Red LED 5mm Through Hole, Lite-On LTL-307P | RS Components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5" r="23017"/>
            <a:stretch/>
          </p:blipFill>
          <p:spPr bwMode="auto">
            <a:xfrm rot="1440626">
              <a:off x="3572678" y="7859045"/>
              <a:ext cx="1707462" cy="183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s://api.eezee.sg/image/resize?height=360&amp;width=720&amp;url=https://storage.googleapis.com/eezee-product-images/raspberry-pi-4-model-b-8gb-ram-sbc013-0fdr_60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3" t="12286" r="25790" b="21802"/>
            <a:stretch/>
          </p:blipFill>
          <p:spPr bwMode="auto">
            <a:xfrm>
              <a:off x="3077420" y="2728021"/>
              <a:ext cx="2206779" cy="157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ow to Use a Breadboard - learn.sparkfun.co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846166">
              <a:off x="3374095" y="4318978"/>
              <a:ext cx="1553906" cy="1553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IKROE-512, Breadboard Jumper Wire Kit | RS Component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6"/>
            <a:stretch/>
          </p:blipFill>
          <p:spPr bwMode="auto">
            <a:xfrm>
              <a:off x="3398808" y="6045264"/>
              <a:ext cx="2018311" cy="1238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TE Connectivity 1kΩ Carbon Film Carbon Film Fixed Resistor 0.5W ±5%  CFR50J1K0 | RS Component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113" y="2521931"/>
              <a:ext cx="2662359" cy="149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ow to Use LDR in Your Arduin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430" y="4669162"/>
              <a:ext cx="2269727" cy="1230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2079" y="8277225"/>
              <a:ext cx="1628775" cy="14763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Rasberry</a:t>
            </a:r>
            <a:r>
              <a:rPr lang="en-US" sz="2500" dirty="0" smtClean="0"/>
              <a:t> Pi (</a:t>
            </a:r>
            <a:r>
              <a:rPr lang="en-US" sz="2500" dirty="0" err="1" smtClean="0"/>
              <a:t>RPi</a:t>
            </a:r>
            <a:r>
              <a:rPr lang="en-US" sz="2500" dirty="0" smtClean="0"/>
              <a:t>)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Breadboard</a:t>
            </a:r>
          </a:p>
          <a:p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Jumper Wires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/>
              <a:t>Light-Emitting Diode (LED)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1030" name="Picture 6" descr="Nichicon 100μF Electrolytic Capacitor 25V dc, Through Hole - UPS1E101MED |  RS Component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18" y="6134203"/>
            <a:ext cx="2044802" cy="11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8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Raspberry P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Raspberry Pi?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050" name="Picture 2" descr="Buy a Raspberry Pi 4 Model B – Raspberry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42" y="2978099"/>
            <a:ext cx="9567529" cy="569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PIN conventions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2369976" y="2978099"/>
            <a:ext cx="1306286" cy="1329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TBC</a:t>
            </a:r>
            <a:endParaRPr lang="en-US" dirty="0"/>
          </a:p>
        </p:txBody>
      </p:sp>
      <p:pic>
        <p:nvPicPr>
          <p:cNvPr id="1026" name="Picture 2" descr="Introduction to the Raspberry Pi GPIO and Physical Computing -  learn.sparkfun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4"/>
          <a:stretch/>
        </p:blipFill>
        <p:spPr bwMode="auto">
          <a:xfrm>
            <a:off x="-378928" y="2295330"/>
            <a:ext cx="13763829" cy="729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8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400_points_breadboard.jpg" descr="400_points_breadboard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4" r="1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2" name="Solder-less Bread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t>Solder-less Bread Board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Breadboard.jpg" descr="Breadboard.jpg"/>
          <p:cNvPicPr>
            <a:picLocks noChangeAspect="1"/>
          </p:cNvPicPr>
          <p:nvPr/>
        </p:nvPicPr>
        <p:blipFill>
          <a:blip r:embed="rId3">
            <a:extLst/>
          </a:blip>
          <a:srcRect t="185" b="60050"/>
          <a:stretch>
            <a:fillRect/>
          </a:stretch>
        </p:blipFill>
        <p:spPr>
          <a:xfrm rot="16200000">
            <a:off x="1208964" y="1525850"/>
            <a:ext cx="5682411" cy="670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↙︎All the holes in this row are connected"/>
          <p:cNvSpPr txBox="1"/>
          <p:nvPr/>
        </p:nvSpPr>
        <p:spPr>
          <a:xfrm>
            <a:off x="7394970" y="2077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100" b="0"/>
            </a:lvl1pPr>
          </a:lstStyle>
          <a:p>
            <a:r>
              <a:t>↙︎All the holes in this row are connected</a:t>
            </a:r>
          </a:p>
        </p:txBody>
      </p:sp>
      <p:sp>
        <p:nvSpPr>
          <p:cNvPr id="178" name="↖︎All the holes in this row are connected"/>
          <p:cNvSpPr txBox="1"/>
          <p:nvPr/>
        </p:nvSpPr>
        <p:spPr>
          <a:xfrm>
            <a:off x="7394970" y="2560139"/>
            <a:ext cx="49106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100" b="0"/>
            </a:lvl1pPr>
          </a:lstStyle>
          <a:p>
            <a:r>
              <a:t>↖︎All the holes in this row are connected</a:t>
            </a:r>
          </a:p>
        </p:txBody>
      </p:sp>
      <p:sp>
        <p:nvSpPr>
          <p:cNvPr id="179" name="↙︎All the holes in this row are connected"/>
          <p:cNvSpPr txBox="1"/>
          <p:nvPr/>
        </p:nvSpPr>
        <p:spPr>
          <a:xfrm>
            <a:off x="7394970" y="6776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100" b="0"/>
            </a:lvl1pPr>
          </a:lstStyle>
          <a:p>
            <a:r>
              <a:t>↙︎All the holes in this row are connected</a:t>
            </a:r>
          </a:p>
        </p:txBody>
      </p:sp>
      <p:sp>
        <p:nvSpPr>
          <p:cNvPr id="180" name="↖︎All the holes in this row are connected"/>
          <p:cNvSpPr txBox="1"/>
          <p:nvPr/>
        </p:nvSpPr>
        <p:spPr>
          <a:xfrm>
            <a:off x="7394970" y="7259140"/>
            <a:ext cx="4910634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2100" b="0"/>
            </a:lvl1pPr>
          </a:lstStyle>
          <a:p>
            <a:r>
              <a:t>↖︎All the holes in this row are connected</a:t>
            </a:r>
          </a:p>
        </p:txBody>
      </p:sp>
      <p:sp>
        <p:nvSpPr>
          <p:cNvPr id="181" name="All the holes each column…"/>
          <p:cNvSpPr txBox="1"/>
          <p:nvPr/>
        </p:nvSpPr>
        <p:spPr>
          <a:xfrm>
            <a:off x="7848204" y="5432088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t>are connected</a:t>
            </a:r>
          </a:p>
        </p:txBody>
      </p:sp>
      <p:sp>
        <p:nvSpPr>
          <p:cNvPr id="182" name="All the holes each column…"/>
          <p:cNvSpPr txBox="1"/>
          <p:nvPr/>
        </p:nvSpPr>
        <p:spPr>
          <a:xfrm>
            <a:off x="7848204" y="3656831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t>are connected</a:t>
            </a:r>
          </a:p>
        </p:txBody>
      </p:sp>
      <p:sp>
        <p:nvSpPr>
          <p:cNvPr id="183" name="}"/>
          <p:cNvSpPr txBox="1"/>
          <p:nvPr/>
        </p:nvSpPr>
        <p:spPr>
          <a:xfrm>
            <a:off x="7322547" y="4860303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0400" b="0"/>
            </a:lvl1pPr>
          </a:lstStyle>
          <a:p>
            <a:r>
              <a:t>}</a:t>
            </a:r>
          </a:p>
        </p:txBody>
      </p:sp>
      <p:sp>
        <p:nvSpPr>
          <p:cNvPr id="184" name="}"/>
          <p:cNvSpPr txBox="1"/>
          <p:nvPr/>
        </p:nvSpPr>
        <p:spPr>
          <a:xfrm>
            <a:off x="7322547" y="3045529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10400" b="0"/>
            </a:lvl1pPr>
          </a:lstStyle>
          <a:p>
            <a:r>
              <a:t>}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500" y="195442"/>
            <a:ext cx="10488643" cy="5463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460" r="40806" b="15499"/>
          <a:stretch/>
        </p:blipFill>
        <p:spPr>
          <a:xfrm>
            <a:off x="1466491" y="5848709"/>
            <a:ext cx="3938682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393" y="5848710"/>
            <a:ext cx="63817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umper Wi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Jumper Wire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21" name="1200px-A_few_Jumper_Wires.jpg" descr="1200px-A_few_Jumper_Wi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8509" y="452606"/>
            <a:ext cx="9367782" cy="62529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1007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ripboard – how to solder quick prototype for DIY project – Starter K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8" y="491707"/>
            <a:ext cx="6119004" cy="344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ll the holes each column…"/>
          <p:cNvSpPr txBox="1"/>
          <p:nvPr/>
        </p:nvSpPr>
        <p:spPr>
          <a:xfrm>
            <a:off x="2206528" y="4248170"/>
            <a:ext cx="2832827" cy="18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rPr lang="en-US" dirty="0" smtClean="0"/>
              <a:t>Breadboard Prototype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08" y="5011498"/>
            <a:ext cx="3505200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635" y="5011498"/>
            <a:ext cx="2612785" cy="2905125"/>
          </a:xfrm>
          <a:prstGeom prst="rect">
            <a:avLst/>
          </a:prstGeom>
        </p:spPr>
      </p:pic>
      <p:sp>
        <p:nvSpPr>
          <p:cNvPr id="7" name="All the holes each column…"/>
          <p:cNvSpPr txBox="1"/>
          <p:nvPr/>
        </p:nvSpPr>
        <p:spPr>
          <a:xfrm>
            <a:off x="2206528" y="8300487"/>
            <a:ext cx="2750048" cy="18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rPr lang="en-US" dirty="0" smtClean="0"/>
              <a:t>Soldered Breadboard</a:t>
            </a:r>
            <a:endParaRPr dirty="0"/>
          </a:p>
        </p:txBody>
      </p:sp>
      <p:pic>
        <p:nvPicPr>
          <p:cNvPr id="3076" name="Picture 4" descr="7 Ways to Quickly Judge the Quality of Your Printed Circuit Board (PCB)  Desig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35" y="1804870"/>
            <a:ext cx="4517569" cy="33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Printed Circuit Board? Introduction to PCB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1" b="13000"/>
          <a:stretch/>
        </p:blipFill>
        <p:spPr bwMode="auto">
          <a:xfrm>
            <a:off x="7820835" y="5190676"/>
            <a:ext cx="4517569" cy="179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l the holes each column…"/>
          <p:cNvSpPr txBox="1"/>
          <p:nvPr/>
        </p:nvSpPr>
        <p:spPr>
          <a:xfrm>
            <a:off x="8725947" y="7341611"/>
            <a:ext cx="2707344" cy="134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sz="2100" b="0"/>
            </a:pPr>
            <a:r>
              <a:rPr lang="en-US" dirty="0" smtClean="0"/>
              <a:t>Printed Circuit Board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02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lder-less Bread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rPr lang="en-US" dirty="0"/>
              <a:t>Light-Emitting Diode (LED)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5" name="Picture 14" descr="2.6 V Red LED 5mm Through Hole, Lite-On LTL-307P | RS Componen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5" r="23017"/>
          <a:stretch/>
        </p:blipFill>
        <p:spPr bwMode="auto">
          <a:xfrm>
            <a:off x="3526567" y="1335770"/>
            <a:ext cx="5106029" cy="54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5477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6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2.6 V Red LED 5mm Through Hole, Lite-On LTL-307P | RS Componen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5" r="23017"/>
          <a:stretch/>
        </p:blipFill>
        <p:spPr bwMode="auto">
          <a:xfrm rot="13526984">
            <a:off x="7461539" y="3327080"/>
            <a:ext cx="2938622" cy="31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olarity - learn.sparkfu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17" y="5380726"/>
            <a:ext cx="4989062" cy="22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Brightest and Most Durable Christmas Lights - Reactu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3" y="4692771"/>
            <a:ext cx="4076376" cy="32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ED Light for Home Decoration at Rs 950 | Marine Lines East | Mumbai| ID:  98261481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3" y="2405533"/>
            <a:ext cx="4069819" cy="228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50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lder-less Bread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rPr lang="en-US" dirty="0" smtClean="0"/>
              <a:t>Resistor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6" name="Picture 10" descr="TE Connectivity 1kΩ Carbon Film Carbon Film Fixed Resistor 0.5W ±5%  CFR50J1K0 | RS Componen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45" y="2008565"/>
            <a:ext cx="8380310" cy="47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5946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a Resistor? Construction, Circuit Diagram and Appl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93" y="393279"/>
            <a:ext cx="7158166" cy="471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sparkfun.com/assets/learn_tutorials/1/9/3/water-analog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24" y="5507307"/>
            <a:ext cx="9539826" cy="33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0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lder-less Bread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defRPr sz="7200"/>
            </a:lvl1pPr>
          </a:lstStyle>
          <a:p>
            <a:r>
              <a:rPr lang="en-US" dirty="0" smtClean="0"/>
              <a:t>Light </a:t>
            </a:r>
            <a:r>
              <a:rPr lang="en-US" dirty="0"/>
              <a:t>Dependent Resistor (LDR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" name="Picture 12" descr="How to Use LDR in Your Ardu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158152"/>
            <a:ext cx="6740606" cy="36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6943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ircuit for measuring the output voltage of LDR sensor [12]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162" y="2410334"/>
            <a:ext cx="4010936" cy="44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istance (vs.) illumination curve  LDR's are light dependent devices... 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9" y="4612601"/>
            <a:ext cx="6158960" cy="443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ow to Use LDR in Your Ardui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3"/>
          <a:stretch/>
        </p:blipFill>
        <p:spPr bwMode="auto">
          <a:xfrm>
            <a:off x="2469930" y="1035169"/>
            <a:ext cx="2402138" cy="30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lder-less Bread 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25779">
              <a:defRPr sz="7200"/>
            </a:lvl1pPr>
          </a:lstStyle>
          <a:p>
            <a:r>
              <a:rPr lang="en-US" dirty="0" smtClean="0"/>
              <a:t>Capacitor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1028" name="Picture 4" descr="Aluminium Electrolytic Capacitor Electrolytic Capacitor, Application: LED  Lighting, Rs 0.40/piece | ID: 71637926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18" y="127829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1011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lytic Capacitors - dumm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74" y="4646645"/>
            <a:ext cx="5086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Capacitor and How Does It Work ? - Physics and Appl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80" y="442265"/>
            <a:ext cx="6858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does a capacitor resist a change in voltage? - Qu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0" y="4646645"/>
            <a:ext cx="478643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5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77420" y="2521931"/>
            <a:ext cx="8742052" cy="7231669"/>
            <a:chOff x="3077420" y="2521931"/>
            <a:chExt cx="8742052" cy="7231669"/>
          </a:xfrm>
        </p:grpSpPr>
        <p:grpSp>
          <p:nvGrpSpPr>
            <p:cNvPr id="10" name="Group 9"/>
            <p:cNvGrpSpPr/>
            <p:nvPr/>
          </p:nvGrpSpPr>
          <p:grpSpPr>
            <a:xfrm>
              <a:off x="3077420" y="2521931"/>
              <a:ext cx="8742052" cy="7231669"/>
              <a:chOff x="3077420" y="2521931"/>
              <a:chExt cx="8742052" cy="7231669"/>
            </a:xfrm>
          </p:grpSpPr>
          <p:pic>
            <p:nvPicPr>
              <p:cNvPr id="2062" name="Picture 14" descr="2.6 V Red LED 5mm Through Hole, Lite-On LTL-307P | RS Components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85" r="23017"/>
              <a:stretch/>
            </p:blipFill>
            <p:spPr bwMode="auto">
              <a:xfrm rot="1440626">
                <a:off x="3572678" y="7859045"/>
                <a:ext cx="1707462" cy="1838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https://api.eezee.sg/image/resize?height=360&amp;width=720&amp;url=https://storage.googleapis.com/eezee-product-images/raspberry-pi-4-model-b-8gb-ram-sbc013-0fdr_600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173" t="12286" r="25790" b="21802"/>
              <a:stretch/>
            </p:blipFill>
            <p:spPr bwMode="auto">
              <a:xfrm>
                <a:off x="3077420" y="2728021"/>
                <a:ext cx="2206779" cy="1579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ow to Use a Breadboard - learn.sparkfun.co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846166">
                <a:off x="3374095" y="4318978"/>
                <a:ext cx="1553906" cy="1553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IKROE-512, Breadboard Jumper Wire Kit | RS Components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86"/>
              <a:stretch/>
            </p:blipFill>
            <p:spPr bwMode="auto">
              <a:xfrm>
                <a:off x="3398808" y="6045264"/>
                <a:ext cx="2018311" cy="1238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TE Connectivity 1kΩ Carbon Film Carbon Film Fixed Resistor 0.5W ±5%  CFR50J1K0 | RS Components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7113" y="2521931"/>
                <a:ext cx="2662359" cy="1496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How to Use LDR in Your Arduin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3430" y="4669162"/>
                <a:ext cx="2269727" cy="1230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32079" y="8277225"/>
                <a:ext cx="1628775" cy="1476375"/>
              </a:xfrm>
              <a:prstGeom prst="rect">
                <a:avLst/>
              </a:prstGeom>
            </p:spPr>
          </p:pic>
        </p:grpSp>
        <p:pic>
          <p:nvPicPr>
            <p:cNvPr id="1030" name="Picture 6" descr="Nichicon 100μF Electrolytic Capacitor 25V dc, Through Hole - UPS1E101MED |  RS Component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718" y="6134203"/>
              <a:ext cx="2044802" cy="114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3398808" y="8277225"/>
              <a:ext cx="1201344" cy="1219523"/>
              <a:chOff x="3398808" y="8277225"/>
              <a:chExt cx="1201344" cy="121952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398808" y="8277225"/>
                <a:ext cx="449104" cy="4813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-</a:t>
                </a:r>
                <a:endParaRPr lang="en-US" sz="3200" b="1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151048" y="9015412"/>
                <a:ext cx="449104" cy="4813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+</a:t>
                </a:r>
                <a:endParaRPr lang="en-US" sz="3200" b="1" dirty="0"/>
              </a:p>
            </p:txBody>
          </p:sp>
        </p:grpSp>
      </p:grp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3736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smtClean="0"/>
              <a:t>Resistor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/>
              <a:t>Light Dependent Resistor (LDR)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Capacitor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 smtClean="0"/>
              <a:t>Motion sensor (for bonus part)</a:t>
            </a:r>
          </a:p>
          <a:p>
            <a:endParaRPr lang="en-US" sz="2500" dirty="0"/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Rasberry</a:t>
            </a:r>
            <a:r>
              <a:rPr lang="en-US" sz="2500" dirty="0" smtClean="0"/>
              <a:t> Pi (</a:t>
            </a:r>
            <a:r>
              <a:rPr lang="en-US" sz="2500" dirty="0" err="1" smtClean="0"/>
              <a:t>RPi</a:t>
            </a:r>
            <a:r>
              <a:rPr lang="en-US" sz="2500" dirty="0" smtClean="0"/>
              <a:t>)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Breadboard</a:t>
            </a:r>
          </a:p>
          <a:p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Jumper Wires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r>
              <a:rPr lang="en-US" sz="2500" dirty="0"/>
              <a:t>Light-Emitting Diode (LED)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714024" y="6202026"/>
            <a:ext cx="1201344" cy="1219523"/>
            <a:chOff x="3398808" y="8277225"/>
            <a:chExt cx="1201344" cy="1219523"/>
          </a:xfrm>
        </p:grpSpPr>
        <p:sp>
          <p:nvSpPr>
            <p:cNvPr id="19" name="Rectangle 18"/>
            <p:cNvSpPr/>
            <p:nvPr/>
          </p:nvSpPr>
          <p:spPr>
            <a:xfrm>
              <a:off x="3398808" y="8277225"/>
              <a:ext cx="449104" cy="481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-</a:t>
              </a:r>
              <a:endParaRPr lang="en-US" sz="3200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51048" y="9015412"/>
              <a:ext cx="449104" cy="481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+</a:t>
              </a:r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221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ython Programming on Pi"/>
          <p:cNvSpPr txBox="1">
            <a:spLocks noGrp="1"/>
          </p:cNvSpPr>
          <p:nvPr>
            <p:ph type="title"/>
          </p:nvPr>
        </p:nvSpPr>
        <p:spPr>
          <a:xfrm>
            <a:off x="1266613" y="709385"/>
            <a:ext cx="10464800" cy="1440194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rPr dirty="0"/>
              <a:t>Python Programming on </a:t>
            </a:r>
            <a:r>
              <a:rPr lang="en-US" dirty="0" err="1"/>
              <a:t>R</a:t>
            </a:r>
            <a:r>
              <a:rPr dirty="0" err="1" smtClean="0"/>
              <a:t>Pi</a:t>
            </a:r>
            <a:endParaRPr dirty="0"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49" name="Text"/>
          <p:cNvSpPr txBox="1"/>
          <p:nvPr/>
        </p:nvSpPr>
        <p:spPr>
          <a:xfrm>
            <a:off x="5257469" y="18015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7238" y="2298084"/>
            <a:ext cx="11516621" cy="6759254"/>
            <a:chOff x="807238" y="2298084"/>
            <a:chExt cx="11516621" cy="6759254"/>
          </a:xfrm>
        </p:grpSpPr>
        <p:pic>
          <p:nvPicPr>
            <p:cNvPr id="146" name="page2image61435264.png" descr="page2image6143526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7238" y="2298084"/>
              <a:ext cx="4977538" cy="460422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7" name="Text"/>
            <p:cNvSpPr txBox="1"/>
            <p:nvPr/>
          </p:nvSpPr>
          <p:spPr>
            <a:xfrm>
              <a:off x="3962400" y="2412999"/>
              <a:ext cx="190500" cy="457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algn="l" defTabSz="457200">
                <a:lnSpc>
                  <a:spcPts val="2800"/>
                </a:lnSpc>
                <a:defRPr sz="1200" b="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 </a:t>
              </a:r>
            </a:p>
          </p:txBody>
        </p:sp>
        <p:pic>
          <p:nvPicPr>
            <p:cNvPr id="148" name="page2image61434640.jpg" descr="page2image61434640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64392" y="6112948"/>
              <a:ext cx="6959467" cy="294439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0" name="page2image61433392.png" descr="page2image6143339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18714" y="3488918"/>
              <a:ext cx="5640788" cy="117707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51" name="Text"/>
          <p:cNvSpPr txBox="1"/>
          <p:nvPr/>
        </p:nvSpPr>
        <p:spPr>
          <a:xfrm>
            <a:off x="3706015" y="69023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Warm up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Blow wind blow!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93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Print statement</a:t>
            </a:r>
          </a:p>
          <a:p>
            <a:endParaRPr lang="en-US" sz="2500" dirty="0"/>
          </a:p>
          <a:p>
            <a:endParaRPr lang="en-US" sz="2500" dirty="0" smtClean="0"/>
          </a:p>
          <a:p>
            <a:r>
              <a:rPr lang="en-US" sz="2500" dirty="0" smtClean="0"/>
              <a:t>Comment</a:t>
            </a:r>
          </a:p>
          <a:p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Variables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77623" y="2632066"/>
            <a:ext cx="10263178" cy="5486323"/>
            <a:chOff x="1277623" y="2632066"/>
            <a:chExt cx="10263178" cy="5486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7623" y="3163917"/>
              <a:ext cx="3459049" cy="4782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7623" y="4876769"/>
              <a:ext cx="2996780" cy="5419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623" y="6508417"/>
              <a:ext cx="1896898" cy="160997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665918" y="6851738"/>
              <a:ext cx="487488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</a:t>
              </a:r>
              <a:r>
                <a:rPr lang="en-US" dirty="0" smtClean="0">
                  <a:hlinkClick r:id="rId5"/>
                </a:rPr>
                <a:t>www.w3schools.com/python/trypython.asp?filename=demo_variables1</a:t>
              </a:r>
              <a:endParaRPr lang="en-US" dirty="0" smtClean="0"/>
            </a:p>
            <a:p>
              <a:endParaRPr lang="en-US" dirty="0"/>
            </a:p>
          </p:txBody>
        </p:sp>
        <p:pic>
          <p:nvPicPr>
            <p:cNvPr id="13314" name="Picture 2" descr="Python Code Icon #280500 - Free Icons Librar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744" y="2632066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3527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/>
              <a:t>If…Else block</a:t>
            </a:r>
          </a:p>
          <a:p>
            <a:endParaRPr lang="en-US" sz="2500" dirty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83783" y="3394588"/>
            <a:ext cx="10845657" cy="4218620"/>
            <a:chOff x="1183783" y="3394588"/>
            <a:chExt cx="10845657" cy="42186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783" y="3668523"/>
              <a:ext cx="4446853" cy="27474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7113" y="3394588"/>
              <a:ext cx="6062327" cy="329529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183783" y="6689878"/>
              <a:ext cx="449532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</a:t>
              </a:r>
              <a:r>
                <a:rPr lang="en-US" dirty="0" smtClean="0">
                  <a:hlinkClick r:id="rId4"/>
                </a:rPr>
                <a:t>www.w3schools.com/python/trypython.asp?filename=demo_if_else</a:t>
              </a:r>
              <a:endParaRPr lang="en-US" dirty="0" smtClean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036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smtClean="0"/>
              <a:t>While loop</a:t>
            </a:r>
            <a:endParaRPr lang="en-US" sz="2500" dirty="0"/>
          </a:p>
          <a:p>
            <a:endParaRPr lang="en-US" sz="2500" dirty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6" name="Group 5"/>
          <p:cNvGrpSpPr/>
          <p:nvPr/>
        </p:nvGrpSpPr>
        <p:grpSpPr>
          <a:xfrm>
            <a:off x="975360" y="2716602"/>
            <a:ext cx="10269571" cy="5651021"/>
            <a:chOff x="975360" y="2716602"/>
            <a:chExt cx="10269571" cy="56510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394588"/>
              <a:ext cx="3424112" cy="258981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75360" y="6216221"/>
              <a:ext cx="361389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</a:t>
              </a:r>
              <a:r>
                <a:rPr lang="en-US" dirty="0" smtClean="0">
                  <a:hlinkClick r:id="rId3"/>
                </a:rPr>
                <a:t>www.w3schools.com/python/trypython.asp?filename=demo_while_break</a:t>
              </a:r>
              <a:endParaRPr lang="en-US" dirty="0"/>
            </a:p>
          </p:txBody>
        </p:sp>
        <p:pic>
          <p:nvPicPr>
            <p:cNvPr id="11266" name="Picture 2" descr="While loop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0662" y="2716602"/>
              <a:ext cx="4464269" cy="5651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947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2587925"/>
            <a:ext cx="5201920" cy="6190315"/>
          </a:xfrm>
        </p:spPr>
        <p:txBody>
          <a:bodyPr>
            <a:normAutofit/>
          </a:bodyPr>
          <a:lstStyle/>
          <a:p>
            <a:r>
              <a:rPr lang="en-US" sz="2500" dirty="0" smtClean="0"/>
              <a:t>Library imports</a:t>
            </a:r>
            <a:endParaRPr lang="en-US" sz="2500" dirty="0"/>
          </a:p>
          <a:p>
            <a:endParaRPr lang="en-US" sz="2500" dirty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83783" y="2304677"/>
            <a:ext cx="10925302" cy="5513102"/>
            <a:chOff x="1183783" y="2304677"/>
            <a:chExt cx="10925302" cy="5513102"/>
          </a:xfrm>
        </p:grpSpPr>
        <p:sp>
          <p:nvSpPr>
            <p:cNvPr id="6" name="Rectangle 5"/>
            <p:cNvSpPr/>
            <p:nvPr/>
          </p:nvSpPr>
          <p:spPr>
            <a:xfrm>
              <a:off x="1183783" y="6689878"/>
              <a:ext cx="449532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2"/>
                </a:rPr>
                <a:t>https://</a:t>
              </a:r>
              <a:r>
                <a:rPr lang="en-US" dirty="0" smtClean="0">
                  <a:hlinkClick r:id="rId2"/>
                </a:rPr>
                <a:t>gpiozero.readthedocs.io/en/stable/api_input.html</a:t>
              </a:r>
              <a:endParaRPr lang="en-US" dirty="0" smtClean="0"/>
            </a:p>
            <a:p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783" y="3133695"/>
              <a:ext cx="3508987" cy="3293049"/>
            </a:xfrm>
            <a:prstGeom prst="rect">
              <a:avLst/>
            </a:prstGeom>
          </p:spPr>
        </p:pic>
        <p:pic>
          <p:nvPicPr>
            <p:cNvPr id="14338" name="Picture 2" descr="https://cdn-icons-png.flaticon.com/512/904/90482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90" y="2304677"/>
              <a:ext cx="1658035" cy="165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cdn-icons-png.flaticon.com/512/5958/595886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890" y="5968620"/>
              <a:ext cx="1849159" cy="1849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8644545" y="4361817"/>
              <a:ext cx="42924" cy="1207699"/>
            </a:xfrm>
            <a:prstGeom prst="straightConnector1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788419" y="2949029"/>
              <a:ext cx="1873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Library/Module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51656" y="4596334"/>
              <a:ext cx="1008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Imports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76807" y="6636255"/>
              <a:ext cx="2232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Your code program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02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hello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your new neighbors and our volunteers!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Kahoot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have fun!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4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351" y="1742643"/>
            <a:ext cx="9740156" cy="5006848"/>
          </a:xfrm>
        </p:spPr>
        <p:txBody>
          <a:bodyPr/>
          <a:lstStyle/>
          <a:p>
            <a:r>
              <a:rPr lang="en-US" dirty="0" smtClean="0"/>
              <a:t>DIY SMART </a:t>
            </a:r>
            <a:br>
              <a:rPr lang="en-US" dirty="0" smtClean="0"/>
            </a:br>
            <a:r>
              <a:rPr lang="en-US" dirty="0" smtClean="0"/>
              <a:t>LIGHTING SYSTEM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3405516"/>
            <a:ext cx="14375408" cy="6348084"/>
            <a:chOff x="0" y="3405516"/>
            <a:chExt cx="14375408" cy="6348084"/>
          </a:xfrm>
        </p:grpSpPr>
        <p:pic>
          <p:nvPicPr>
            <p:cNvPr id="1028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100" y="6876211"/>
              <a:ext cx="2877388" cy="287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244" y="6876212"/>
              <a:ext cx="2877388" cy="287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856" y="6876210"/>
              <a:ext cx="2877388" cy="287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876211"/>
              <a:ext cx="2877388" cy="287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8020" y="6876212"/>
              <a:ext cx="2877388" cy="2877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Set Smart Light Bulb System Icon Isolated on Black and White Background.  Energy and Idea Symbol. Internet of Things Stock Vector - Illustration of  internet, electric: 19332094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333" b="52265"/>
            <a:stretch/>
          </p:blipFill>
          <p:spPr bwMode="auto">
            <a:xfrm>
              <a:off x="807528" y="3405516"/>
              <a:ext cx="1400355" cy="137351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8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1" y="4771365"/>
            <a:ext cx="1853721" cy="1853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26" y="1213449"/>
            <a:ext cx="2185358" cy="2185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086" y="4965937"/>
            <a:ext cx="1962990" cy="196299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296447" y="7108165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RPi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58213" y="3689229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060895" y="7108164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Light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67818" y="3053751"/>
            <a:ext cx="1414733" cy="118766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05246" y="3096445"/>
            <a:ext cx="1414732" cy="120769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6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1" y="4771365"/>
            <a:ext cx="1853721" cy="1853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226" y="1213449"/>
            <a:ext cx="2185358" cy="2185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086" y="4965937"/>
            <a:ext cx="1962990" cy="1962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086" y="4965937"/>
            <a:ext cx="1962990" cy="196299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296447" y="7108165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RPi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458213" y="3689229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9060895" y="7108164"/>
            <a:ext cx="2171371" cy="552183"/>
          </a:xfrm>
          <a:prstGeom prst="rect">
            <a:avLst/>
          </a:prstGeom>
        </p:spPr>
        <p:txBody>
          <a:bodyPr/>
          <a:lstStyle>
            <a:lvl1pPr marL="260092" indent="-260092" algn="l" defTabSz="1300460" rtl="0" eaLnBrk="1" latinLnBrk="0" hangingPunct="1">
              <a:lnSpc>
                <a:spcPct val="90000"/>
              </a:lnSpc>
              <a:spcBef>
                <a:spcPts val="1707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230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368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0506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0644" indent="-260092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7552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218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884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55500" indent="-325115" algn="l" defTabSz="1300460" rtl="0" eaLnBrk="1" latinLnBrk="0" hangingPunct="1">
              <a:lnSpc>
                <a:spcPct val="90000"/>
              </a:lnSpc>
              <a:spcBef>
                <a:spcPts val="569"/>
              </a:spcBef>
              <a:spcAft>
                <a:spcPts val="284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Light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67818" y="3053751"/>
            <a:ext cx="1414733" cy="118766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05246" y="3096445"/>
            <a:ext cx="1414732" cy="1207699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7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Program for today</a:t>
            </a:r>
            <a:endParaRPr dirty="0"/>
          </a:p>
        </p:txBody>
      </p:sp>
      <p:sp>
        <p:nvSpPr>
          <p:cNvPr id="130" name="Raspberry Pi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Raspberry </a:t>
            </a:r>
            <a:r>
              <a:rPr dirty="0" smtClean="0"/>
              <a:t>Pi</a:t>
            </a:r>
            <a:r>
              <a:rPr lang="en-US" dirty="0"/>
              <a:t> &amp; Circuit </a:t>
            </a:r>
            <a:r>
              <a:rPr lang="en-US" dirty="0" smtClean="0"/>
              <a:t>design</a:t>
            </a:r>
            <a:endParaRPr dirty="0"/>
          </a:p>
          <a:p>
            <a:r>
              <a:rPr dirty="0"/>
              <a:t>Run Python on Pi </a:t>
            </a:r>
          </a:p>
          <a:p>
            <a:r>
              <a:rPr dirty="0" smtClean="0"/>
              <a:t>Program </a:t>
            </a:r>
            <a:r>
              <a:rPr lang="en-US" dirty="0" smtClean="0"/>
              <a:t>the </a:t>
            </a:r>
            <a:r>
              <a:rPr lang="en-US" dirty="0"/>
              <a:t>S</a:t>
            </a:r>
            <a:r>
              <a:rPr lang="en-US" dirty="0" smtClean="0"/>
              <a:t>mart Lighting System</a:t>
            </a:r>
            <a:endParaRPr dirty="0"/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180</TotalTime>
  <Words>412</Words>
  <Application>Microsoft Office PowerPoint</Application>
  <PresentationFormat>Custom</PresentationFormat>
  <Paragraphs>159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Helvetica Neue</vt:lpstr>
      <vt:lpstr>Helvetica Neue Thin</vt:lpstr>
      <vt:lpstr>Rockwell</vt:lpstr>
      <vt:lpstr>Rockwell Condensed</vt:lpstr>
      <vt:lpstr>Times</vt:lpstr>
      <vt:lpstr>Wingdings</vt:lpstr>
      <vt:lpstr>Wood Type</vt:lpstr>
      <vt:lpstr>Coding Workshop</vt:lpstr>
      <vt:lpstr>Welcome!</vt:lpstr>
      <vt:lpstr>Warm up time</vt:lpstr>
      <vt:lpstr>Say hello</vt:lpstr>
      <vt:lpstr>Kahoot game</vt:lpstr>
      <vt:lpstr>DIY SMART  LIGHTING SYSTEM</vt:lpstr>
      <vt:lpstr>PowerPoint Presentation</vt:lpstr>
      <vt:lpstr>PowerPoint Presentation</vt:lpstr>
      <vt:lpstr>Program for today</vt:lpstr>
      <vt:lpstr>HardWare Basics</vt:lpstr>
      <vt:lpstr>THE HARDWARE</vt:lpstr>
      <vt:lpstr>What is Raspberry Pi?</vt:lpstr>
      <vt:lpstr>GPIO PIN conventions</vt:lpstr>
      <vt:lpstr>Solder-less Bread Board</vt:lpstr>
      <vt:lpstr>PowerPoint Presentation</vt:lpstr>
      <vt:lpstr>PowerPoint Presentation</vt:lpstr>
      <vt:lpstr>Jumper Wire</vt:lpstr>
      <vt:lpstr>PowerPoint Presentation</vt:lpstr>
      <vt:lpstr>Light-Emitting Diode (LED)</vt:lpstr>
      <vt:lpstr>PowerPoint Presentation</vt:lpstr>
      <vt:lpstr>Resistor</vt:lpstr>
      <vt:lpstr>PowerPoint Presentation</vt:lpstr>
      <vt:lpstr>Light Dependent Resistor (LDR)</vt:lpstr>
      <vt:lpstr>PowerPoint Presentation</vt:lpstr>
      <vt:lpstr>Capacitor</vt:lpstr>
      <vt:lpstr>PowerPoint Presentation</vt:lpstr>
      <vt:lpstr>THE HARDWARE</vt:lpstr>
      <vt:lpstr>Python Basics</vt:lpstr>
      <vt:lpstr>Python Programming on RPi</vt:lpstr>
      <vt:lpstr>Python basics</vt:lpstr>
      <vt:lpstr>Python basics</vt:lpstr>
      <vt:lpstr>Python basics</vt:lpstr>
      <vt:lpstr>Python 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Workshop</dc:title>
  <cp:lastModifiedBy>Dinh Khoat, Hoang Anh [GIR]</cp:lastModifiedBy>
  <cp:revision>26</cp:revision>
  <dcterms:modified xsi:type="dcterms:W3CDTF">2022-05-28T18:03:22Z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a1bdf517-1e29-48bd-8652-facad5f243d5</vt:lpwstr>
  </property>
  <property fmtid="{D5CDD505-2E9C-101B-9397-08002B2CF9AE}" pid="3" name="Classification">
    <vt:lpwstr>I</vt:lpwstr>
  </property>
</Properties>
</file>